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gumuLi7MzpXdm9TNu2WGwYZKBr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dd4aff864b_0_360:notes"/>
          <p:cNvSpPr/>
          <p:nvPr>
            <p:ph idx="2" type="sldImg"/>
          </p:nvPr>
        </p:nvSpPr>
        <p:spPr>
          <a:xfrm>
            <a:off x="651788" y="1143000"/>
            <a:ext cx="55545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g1dd4aff864b_0_360:notes"/>
          <p:cNvSpPr txBox="1"/>
          <p:nvPr>
            <p:ph idx="1" type="body"/>
          </p:nvPr>
        </p:nvSpPr>
        <p:spPr>
          <a:xfrm>
            <a:off x="685802" y="4400550"/>
            <a:ext cx="54867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g1dd4aff864b_0_360:notes"/>
          <p:cNvSpPr txBox="1"/>
          <p:nvPr>
            <p:ph idx="12" type="sldNum"/>
          </p:nvPr>
        </p:nvSpPr>
        <p:spPr>
          <a:xfrm>
            <a:off x="3884621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dd4aff864b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1dd4aff864b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dd4aff864b_0_5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1dd4aff864b_0_5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dd4aff864b_0_5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g1dd4aff864b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dd4aff864b_0_5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1dd4aff864b_0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dd4aff864b_0_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g1dd4aff864b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dd4aff864b_0_5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g1dd4aff864b_0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dd4aff864b_0_5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g1dd4aff864b_0_5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dd4aff864b_0_5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g1dd4aff864b_0_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dd4aff864b_0_6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g1dd4aff864b_0_6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17065c22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g217065c22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17065c22b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217065c22b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17065c22bd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217065c22bd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17065c22b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217065c22b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17065c22b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217065c22b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dd4aff864b_0_6:notes"/>
          <p:cNvSpPr/>
          <p:nvPr>
            <p:ph idx="2" type="sldImg"/>
          </p:nvPr>
        </p:nvSpPr>
        <p:spPr>
          <a:xfrm>
            <a:off x="651788" y="1143000"/>
            <a:ext cx="55545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1dd4aff864b_0_6:notes"/>
          <p:cNvSpPr txBox="1"/>
          <p:nvPr>
            <p:ph idx="1" type="body"/>
          </p:nvPr>
        </p:nvSpPr>
        <p:spPr>
          <a:xfrm>
            <a:off x="685802" y="4400550"/>
            <a:ext cx="54867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g1dd4aff864b_0_6:notes"/>
          <p:cNvSpPr txBox="1"/>
          <p:nvPr>
            <p:ph idx="12" type="sldNum"/>
          </p:nvPr>
        </p:nvSpPr>
        <p:spPr>
          <a:xfrm>
            <a:off x="3884621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dd4aff864b_0_183:notes"/>
          <p:cNvSpPr txBox="1"/>
          <p:nvPr>
            <p:ph idx="1" type="body"/>
          </p:nvPr>
        </p:nvSpPr>
        <p:spPr>
          <a:xfrm>
            <a:off x="685802" y="4400550"/>
            <a:ext cx="54867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g1dd4aff864b_0_183:notes"/>
          <p:cNvSpPr/>
          <p:nvPr>
            <p:ph idx="2" type="sldImg"/>
          </p:nvPr>
        </p:nvSpPr>
        <p:spPr>
          <a:xfrm>
            <a:off x="651788" y="1143000"/>
            <a:ext cx="55545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3" name="Google Shape;5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4" name="Google Shape;5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8" name="Google Shape;5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dd4aff864b_0_352"/>
          <p:cNvSpPr txBox="1"/>
          <p:nvPr>
            <p:ph type="title"/>
          </p:nvPr>
        </p:nvSpPr>
        <p:spPr>
          <a:xfrm>
            <a:off x="1944693" y="468083"/>
            <a:ext cx="6684000" cy="9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g1dd4aff864b_0_352"/>
          <p:cNvSpPr txBox="1"/>
          <p:nvPr>
            <p:ph idx="1" type="body"/>
          </p:nvPr>
        </p:nvSpPr>
        <p:spPr>
          <a:xfrm>
            <a:off x="1941909" y="1600200"/>
            <a:ext cx="32355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?"/>
              <a:defRPr/>
            </a:lvl1pPr>
            <a:lvl2pPr indent="-3175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?"/>
              <a:defRPr/>
            </a:lvl2pPr>
            <a:lvl3pPr indent="-3175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?"/>
              <a:defRPr/>
            </a:lvl3pPr>
            <a:lvl4pPr indent="-3175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?"/>
              <a:defRPr/>
            </a:lvl4pPr>
            <a:lvl5pPr indent="-3175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?"/>
              <a:defRPr/>
            </a:lvl5pPr>
            <a:lvl6pPr indent="-3175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?"/>
              <a:defRPr/>
            </a:lvl6pPr>
            <a:lvl7pPr indent="-3175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?"/>
              <a:defRPr/>
            </a:lvl7pPr>
            <a:lvl8pPr indent="-3175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?"/>
              <a:defRPr/>
            </a:lvl8pPr>
            <a:lvl9pPr indent="-3175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?"/>
              <a:defRPr/>
            </a:lvl9pPr>
          </a:lstStyle>
          <a:p/>
        </p:txBody>
      </p:sp>
      <p:sp>
        <p:nvSpPr>
          <p:cNvPr id="16" name="Google Shape;16;g1dd4aff864b_0_352"/>
          <p:cNvSpPr txBox="1"/>
          <p:nvPr>
            <p:ph idx="2" type="body"/>
          </p:nvPr>
        </p:nvSpPr>
        <p:spPr>
          <a:xfrm>
            <a:off x="5393060" y="1594667"/>
            <a:ext cx="32355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?"/>
              <a:defRPr/>
            </a:lvl1pPr>
            <a:lvl2pPr indent="-3175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?"/>
              <a:defRPr/>
            </a:lvl2pPr>
            <a:lvl3pPr indent="-3175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?"/>
              <a:defRPr/>
            </a:lvl3pPr>
            <a:lvl4pPr indent="-3175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?"/>
              <a:defRPr/>
            </a:lvl4pPr>
            <a:lvl5pPr indent="-3175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?"/>
              <a:defRPr/>
            </a:lvl5pPr>
            <a:lvl6pPr indent="-3175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?"/>
              <a:defRPr/>
            </a:lvl6pPr>
            <a:lvl7pPr indent="-3175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?"/>
              <a:defRPr/>
            </a:lvl7pPr>
            <a:lvl8pPr indent="-3175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?"/>
              <a:defRPr/>
            </a:lvl8pPr>
            <a:lvl9pPr indent="-3175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?"/>
              <a:defRPr/>
            </a:lvl9pPr>
          </a:lstStyle>
          <a:p/>
        </p:txBody>
      </p:sp>
      <p:sp>
        <p:nvSpPr>
          <p:cNvPr id="17" name="Google Shape;17;g1dd4aff864b_0_352"/>
          <p:cNvSpPr txBox="1"/>
          <p:nvPr>
            <p:ph idx="10" type="dt"/>
          </p:nvPr>
        </p:nvSpPr>
        <p:spPr>
          <a:xfrm>
            <a:off x="7771209" y="4597828"/>
            <a:ext cx="859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g1dd4aff864b_0_352"/>
          <p:cNvSpPr txBox="1"/>
          <p:nvPr>
            <p:ph idx="11" type="ftr"/>
          </p:nvPr>
        </p:nvSpPr>
        <p:spPr>
          <a:xfrm>
            <a:off x="1941909" y="4601856"/>
            <a:ext cx="5715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g1dd4aff864b_0_352"/>
          <p:cNvSpPr/>
          <p:nvPr/>
        </p:nvSpPr>
        <p:spPr>
          <a:xfrm flipH="1" rot="10800000">
            <a:off x="-3142" y="535779"/>
            <a:ext cx="1191397" cy="380475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g1dd4aff864b_0_352"/>
          <p:cNvSpPr txBox="1"/>
          <p:nvPr>
            <p:ph idx="12" type="sldNum"/>
          </p:nvPr>
        </p:nvSpPr>
        <p:spPr>
          <a:xfrm>
            <a:off x="398859" y="590837"/>
            <a:ext cx="584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dd4aff864b_0_533"/>
          <p:cNvSpPr txBox="1"/>
          <p:nvPr>
            <p:ph type="title"/>
          </p:nvPr>
        </p:nvSpPr>
        <p:spPr>
          <a:xfrm>
            <a:off x="1944694" y="468083"/>
            <a:ext cx="6684000" cy="9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g1dd4aff864b_0_533"/>
          <p:cNvSpPr txBox="1"/>
          <p:nvPr>
            <p:ph idx="1" type="body"/>
          </p:nvPr>
        </p:nvSpPr>
        <p:spPr>
          <a:xfrm>
            <a:off x="1941909" y="1600200"/>
            <a:ext cx="66867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?"/>
              <a:defRPr/>
            </a:lvl1pPr>
            <a:lvl2pPr indent="-3175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?"/>
              <a:defRPr/>
            </a:lvl2pPr>
            <a:lvl3pPr indent="-3175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?"/>
              <a:defRPr/>
            </a:lvl3pPr>
            <a:lvl4pPr indent="-3175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?"/>
              <a:defRPr/>
            </a:lvl4pPr>
            <a:lvl5pPr indent="-3175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?"/>
              <a:defRPr/>
            </a:lvl5pPr>
            <a:lvl6pPr indent="-3175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?"/>
              <a:defRPr/>
            </a:lvl6pPr>
            <a:lvl7pPr indent="-3175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?"/>
              <a:defRPr/>
            </a:lvl7pPr>
            <a:lvl8pPr indent="-3175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?"/>
              <a:defRPr/>
            </a:lvl8pPr>
            <a:lvl9pPr indent="-3175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?"/>
              <a:defRPr/>
            </a:lvl9pPr>
          </a:lstStyle>
          <a:p/>
        </p:txBody>
      </p:sp>
      <p:sp>
        <p:nvSpPr>
          <p:cNvPr id="24" name="Google Shape;24;g1dd4aff864b_0_533"/>
          <p:cNvSpPr txBox="1"/>
          <p:nvPr>
            <p:ph idx="10" type="dt"/>
          </p:nvPr>
        </p:nvSpPr>
        <p:spPr>
          <a:xfrm>
            <a:off x="7771209" y="4597828"/>
            <a:ext cx="859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g1dd4aff864b_0_533"/>
          <p:cNvSpPr txBox="1"/>
          <p:nvPr>
            <p:ph idx="11" type="ftr"/>
          </p:nvPr>
        </p:nvSpPr>
        <p:spPr>
          <a:xfrm>
            <a:off x="1941909" y="4601856"/>
            <a:ext cx="5715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g1dd4aff864b_0_533"/>
          <p:cNvSpPr/>
          <p:nvPr/>
        </p:nvSpPr>
        <p:spPr>
          <a:xfrm flipH="1" rot="10800000">
            <a:off x="-3142" y="535779"/>
            <a:ext cx="1191397" cy="380475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g1dd4aff864b_0_533"/>
          <p:cNvSpPr txBox="1"/>
          <p:nvPr>
            <p:ph idx="12" type="sldNum"/>
          </p:nvPr>
        </p:nvSpPr>
        <p:spPr>
          <a:xfrm>
            <a:off x="398859" y="590837"/>
            <a:ext cx="584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" name="Google Shape;4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3.png"/><Relationship Id="rId8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document/d/1oQUIbHgyRIYQi9f-kpANo5MwPG4U-6vW/edit?usp=sharing&amp;ouid=115971684387929530042&amp;rtpof=true&amp;sd=true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5.png"/><Relationship Id="rId13" Type="http://schemas.openxmlformats.org/officeDocument/2006/relationships/image" Target="../media/image8.jp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docs.google.com/forms/d/e/1FAIpQLSfsZp8QBakY0GlKqBr6IZ4sSagJlU8_Zua6ehOl-pOnwoqAkw/viewform?usp=sharing" TargetMode="External"/><Relationship Id="rId4" Type="http://schemas.openxmlformats.org/officeDocument/2006/relationships/hyperlink" Target="https://bit.ly/BTCOS2023" TargetMode="External"/><Relationship Id="rId9" Type="http://schemas.openxmlformats.org/officeDocument/2006/relationships/hyperlink" Target="https://docs.google.com/forms/d/e/1FAIpQLSfsZp8QBakY0GlKqBr6IZ4sSagJlU8_Zua6ehOl-pOnwoqAkw/viewform?usp=sharing" TargetMode="External"/><Relationship Id="rId5" Type="http://schemas.openxmlformats.org/officeDocument/2006/relationships/hyperlink" Target="https://docs.google.com/forms/d/e/1FAIpQLSfsZp8QBakY0GlKqBr6IZ4sSagJlU8_Zua6ehOl-pOnwoqAkw/viewform?usp=sharing" TargetMode="External"/><Relationship Id="rId6" Type="http://schemas.openxmlformats.org/officeDocument/2006/relationships/hyperlink" Target="https://docs.google.com/forms/d/e/1FAIpQLSfsZp8QBakY0GlKqBr6IZ4sSagJlU8_Zua6ehOl-pOnwoqAkw/viewform?usp=sharing" TargetMode="External"/><Relationship Id="rId7" Type="http://schemas.openxmlformats.org/officeDocument/2006/relationships/hyperlink" Target="https://docs.google.com/forms/d/e/1FAIpQLSfsZp8QBakY0GlKqBr6IZ4sSagJlU8_Zua6ehOl-pOnwoqAkw/viewform?usp=sharing" TargetMode="External"/><Relationship Id="rId8" Type="http://schemas.openxmlformats.org/officeDocument/2006/relationships/hyperlink" Target="https://docs.google.com/forms/d/e/1FAIpQLSfsZp8QBakY0GlKqBr6IZ4sSagJlU8_Zua6ehOl-pOnwoqAkw/viewform?usp=sharing" TargetMode="External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5.png"/><Relationship Id="rId13" Type="http://schemas.openxmlformats.org/officeDocument/2006/relationships/image" Target="../media/image8.jp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drive.google.com/file/d/1VjX0CQA9B2A93jGF0XwpOkqycOkD_Wfy/view?usp=sharing" TargetMode="External"/><Relationship Id="rId4" Type="http://schemas.openxmlformats.org/officeDocument/2006/relationships/hyperlink" Target="https://learningpolicyinstitute.org/media/136/download?inline&amp;file=Community_Schools_Effective_BRIEF.pdf" TargetMode="External"/><Relationship Id="rId9" Type="http://schemas.openxmlformats.org/officeDocument/2006/relationships/hyperlink" Target="https://docs.google.com/document/d/1VSJShQNihvxSBRAXG_WOGSMVl07rxnRarf5rZaN0XGs/edit?usp=sharing" TargetMode="External"/><Relationship Id="rId14" Type="http://schemas.openxmlformats.org/officeDocument/2006/relationships/image" Target="../media/image18.png"/><Relationship Id="rId5" Type="http://schemas.openxmlformats.org/officeDocument/2006/relationships/hyperlink" Target="https://youtu.be/uVdMVe1jv1o" TargetMode="External"/><Relationship Id="rId6" Type="http://schemas.openxmlformats.org/officeDocument/2006/relationships/hyperlink" Target="https://youtu.be/k7b3yJKLU6w" TargetMode="External"/><Relationship Id="rId7" Type="http://schemas.openxmlformats.org/officeDocument/2006/relationships/hyperlink" Target="https://youtu.be/4BbVLcI_wuI" TargetMode="External"/><Relationship Id="rId8" Type="http://schemas.openxmlformats.org/officeDocument/2006/relationships/hyperlink" Target="https://docs.google.com/presentation/d/1bXDrxlSv6yimSOcQJf5ac4ed2hOzCJa-/edit?usp=sharing&amp;ouid=115971684387929530042&amp;rtpof=true&amp;sd=tru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3.png"/><Relationship Id="rId7" Type="http://schemas.openxmlformats.org/officeDocument/2006/relationships/image" Target="../media/image8.jpg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Relationship Id="rId9" Type="http://schemas.openxmlformats.org/officeDocument/2006/relationships/image" Target="../media/image8.jp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3.png"/><Relationship Id="rId8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3.png"/><Relationship Id="rId8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3.png"/><Relationship Id="rId7" Type="http://schemas.openxmlformats.org/officeDocument/2006/relationships/image" Target="../media/image8.jpg"/><Relationship Id="rId8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3.png"/><Relationship Id="rId7" Type="http://schemas.openxmlformats.org/officeDocument/2006/relationships/image" Target="../media/image8.jpg"/><Relationship Id="rId8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1111" y="1737801"/>
            <a:ext cx="6221525" cy="12631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"/>
          <p:cNvSpPr txBox="1"/>
          <p:nvPr/>
        </p:nvSpPr>
        <p:spPr>
          <a:xfrm>
            <a:off x="2942275" y="2802450"/>
            <a:ext cx="3439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1000"/>
              <a:t>EDA 610:</a:t>
            </a:r>
            <a:endParaRPr b="1" sz="1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1000"/>
              <a:t>NU Attend a Board Meeting Assignment 2</a:t>
            </a:r>
            <a:endParaRPr b="1" sz="1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1000"/>
              <a:t>Professor Adam Bernstein</a:t>
            </a:r>
            <a:endParaRPr b="1" sz="1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1000"/>
              <a:t>Student: Dr. Kenneth M. Hill</a:t>
            </a:r>
            <a:endParaRPr b="1" sz="1000"/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1275" y="2104965"/>
            <a:ext cx="1097250" cy="1018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2124" y="303450"/>
            <a:ext cx="1065624" cy="10723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4039200" y="4835700"/>
            <a:ext cx="1065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Dr. Kenneth M. Hill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22125" y="3914375"/>
            <a:ext cx="1155927" cy="1155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04793" y="4552193"/>
            <a:ext cx="518100" cy="5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200" y="4625400"/>
            <a:ext cx="2580907" cy="5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0" y="44686"/>
            <a:ext cx="1640275" cy="575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dd4aff864b_0_360"/>
          <p:cNvSpPr txBox="1"/>
          <p:nvPr>
            <p:ph type="title"/>
          </p:nvPr>
        </p:nvSpPr>
        <p:spPr>
          <a:xfrm>
            <a:off x="1651269" y="418883"/>
            <a:ext cx="6684000" cy="9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</a:pPr>
            <a:r>
              <a:rPr b="1" lang="en">
                <a:solidFill>
                  <a:srgbClr val="000000"/>
                </a:solidFill>
              </a:rPr>
              <a:t>Principles of Community Schools</a:t>
            </a:r>
            <a:r>
              <a:rPr b="1" lang="en">
                <a:solidFill>
                  <a:srgbClr val="CC0000"/>
                </a:solidFill>
              </a:rPr>
              <a:t> </a:t>
            </a:r>
            <a:endParaRPr b="1">
              <a:solidFill>
                <a:srgbClr val="CC0000"/>
              </a:solidFill>
            </a:endParaRPr>
          </a:p>
        </p:txBody>
      </p:sp>
      <p:pic>
        <p:nvPicPr>
          <p:cNvPr id="237" name="Google Shape;237;g1dd4aff864b_0_3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5276" y="905950"/>
            <a:ext cx="6132424" cy="356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1dd4aff864b_0_3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88125" y="4619654"/>
            <a:ext cx="518100" cy="48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1dd4aff864b_0_3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3625" y="4637375"/>
            <a:ext cx="442949" cy="44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1dd4aff864b_0_3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8576030" y="4570501"/>
            <a:ext cx="518098" cy="51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1dd4aff864b_0_36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43991" y="4739329"/>
            <a:ext cx="1204626" cy="241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dd4aff864b_0_178"/>
          <p:cNvSpPr txBox="1"/>
          <p:nvPr/>
        </p:nvSpPr>
        <p:spPr>
          <a:xfrm>
            <a:off x="76200" y="0"/>
            <a:ext cx="8787900" cy="45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sng" cap="none" strike="noStrike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Cohort 4 Guidance for Community School Designation</a:t>
            </a:r>
            <a:endParaRPr b="1" i="0" sz="2100" u="sng" cap="none" strike="noStrike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</a:pPr>
            <a:r>
              <a:rPr b="1" i="0" lang="en" sz="2100" u="none" cap="none" strike="noStrike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Mr. Castro</a:t>
            </a:r>
            <a:endParaRPr b="1" i="0" sz="2100" u="none" cap="none" strike="noStrike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r>
              <a:rPr b="1" i="0" lang="e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</a:t>
            </a:r>
            <a:r>
              <a:rPr b="0" i="0" lang="en" sz="1800" u="sng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Commitment Form</a:t>
            </a: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</a:pPr>
            <a:r>
              <a:rPr b="1" i="0" lang="en" sz="1800" u="none" cap="none" strike="noStrike">
                <a:solidFill>
                  <a:srgbClr val="5AA2AE"/>
                </a:solidFill>
                <a:latin typeface="Arial"/>
                <a:ea typeface="Arial"/>
                <a:cs typeface="Arial"/>
                <a:sym typeface="Arial"/>
              </a:rPr>
              <a:t>SGB</a:t>
            </a: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review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i="1" lang="en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Commitment to Appropriate Use of </a:t>
            </a:r>
            <a:r>
              <a:rPr b="1" i="1" lang="en" sz="1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Funds</a:t>
            </a:r>
            <a:endParaRPr b="1" i="1" sz="1800" u="sng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b="0" i="0" lang="en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 Funds: $250,000 in 2023-2024 &amp; 2024-25 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</a:pPr>
            <a:r>
              <a:rPr b="0" i="0" lang="en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 Coordinator &amp; Community Rep positions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b="0" i="0" lang="en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addition, $100,000 and $124,000 in “pending distribution” for use at the school’s discretion with consent of the SGB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Submit a budget worksheet: Aligned to the 4 Pillars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g1dd4aff864b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88125" y="4619654"/>
            <a:ext cx="518100" cy="48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1dd4aff864b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3625" y="4637375"/>
            <a:ext cx="442949" cy="44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1dd4aff864b_0_1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8576030" y="4570501"/>
            <a:ext cx="518098" cy="51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1dd4aff864b_0_17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43991" y="4739329"/>
            <a:ext cx="1204626" cy="241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dd4aff864b_0_557"/>
          <p:cNvSpPr txBox="1"/>
          <p:nvPr/>
        </p:nvSpPr>
        <p:spPr>
          <a:xfrm>
            <a:off x="476675" y="545850"/>
            <a:ext cx="8014800" cy="35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sng" cap="none" strike="noStrike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Cohort 4 Guidance for Community School Designation</a:t>
            </a:r>
            <a:endParaRPr b="1" i="0" sz="2100" u="sng" cap="none" strike="noStrike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b="1" i="1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■"/>
            </a:pPr>
            <a:r>
              <a:rPr b="1" i="1" lang="en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Commitment to </a:t>
            </a:r>
            <a:r>
              <a:rPr b="1" i="1" lang="en" sz="19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Hire</a:t>
            </a:r>
            <a:r>
              <a:rPr b="1" i="1" lang="en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Community School </a:t>
            </a:r>
            <a:r>
              <a:rPr b="1" i="1" lang="en" sz="19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Coordinator</a:t>
            </a:r>
            <a:r>
              <a:rPr b="1" i="0" lang="en" sz="19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(CSC)</a:t>
            </a:r>
            <a:endParaRPr b="1" i="0" sz="1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b="0" i="0" lang="en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Full-time, certificated CSC</a:t>
            </a:r>
            <a:endParaRPr b="0" i="0" sz="1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○"/>
            </a:pPr>
            <a:r>
              <a:rPr b="0" i="0" lang="en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Certificated LAUSD employee &amp; UTLA </a:t>
            </a:r>
            <a:endParaRPr b="0" i="0" sz="1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■"/>
            </a:pPr>
            <a:r>
              <a:rPr b="0" i="0" lang="en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Hiring committee</a:t>
            </a:r>
            <a:endParaRPr b="0" i="0" sz="1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■"/>
            </a:pPr>
            <a:r>
              <a:rPr b="0" i="0" lang="en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Principal &amp; BT UTLA members VOTE</a:t>
            </a:r>
            <a:endParaRPr b="0" i="0" sz="1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6" name="Google Shape;256;g1dd4aff864b_0_5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8125" y="4619654"/>
            <a:ext cx="518100" cy="48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1dd4aff864b_0_5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3625" y="4637375"/>
            <a:ext cx="442949" cy="44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1dd4aff864b_0_5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8576030" y="4570501"/>
            <a:ext cx="518098" cy="51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1dd4aff864b_0_5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43991" y="4739329"/>
            <a:ext cx="1204626" cy="241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dd4aff864b_0_550"/>
          <p:cNvSpPr txBox="1"/>
          <p:nvPr/>
        </p:nvSpPr>
        <p:spPr>
          <a:xfrm>
            <a:off x="526925" y="616450"/>
            <a:ext cx="7411500" cy="38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100" u="sng" cap="none" strike="noStrike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Cohort 4 Guidance for Community School Designation</a:t>
            </a:r>
            <a:endParaRPr b="1" i="0" sz="2300" u="sng" cap="none" strike="noStrike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 b="1" i="1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○"/>
            </a:pPr>
            <a:r>
              <a:rPr b="1" i="1" lang="en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Commitment to Support Required </a:t>
            </a:r>
            <a:r>
              <a:rPr b="1" i="1" lang="en" sz="1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Training</a:t>
            </a:r>
            <a:r>
              <a:rPr b="1" i="1" lang="en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the </a:t>
            </a:r>
            <a:r>
              <a:rPr b="1" i="1" lang="en" sz="1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CSC</a:t>
            </a:r>
            <a:endParaRPr b="1" i="1" sz="1800" u="sng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■"/>
            </a:pPr>
            <a:r>
              <a:rPr b="0" i="0" lang="en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Collaborative Team Meetings (CTMs)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■"/>
            </a:pPr>
            <a:r>
              <a:rPr b="0" i="0" lang="en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Monthly Professional Development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■"/>
            </a:pPr>
            <a:r>
              <a:rPr b="0" i="0" lang="en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Education Association (NEA) Community School Coordinator Curriculum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■"/>
            </a:pPr>
            <a:r>
              <a:rPr b="0" i="0" lang="en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Monthly coaching sessions with a Coach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g1dd4aff864b_0_5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8125" y="4619654"/>
            <a:ext cx="518100" cy="48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1dd4aff864b_0_5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3625" y="4637375"/>
            <a:ext cx="442949" cy="44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1dd4aff864b_0_5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8576030" y="4570501"/>
            <a:ext cx="518098" cy="51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1dd4aff864b_0_5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43991" y="4739329"/>
            <a:ext cx="1204626" cy="241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dd4aff864b_0_568"/>
          <p:cNvSpPr txBox="1"/>
          <p:nvPr/>
        </p:nvSpPr>
        <p:spPr>
          <a:xfrm>
            <a:off x="538175" y="619850"/>
            <a:ext cx="8226600" cy="3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100" u="sng" cap="none" strike="noStrike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Cohort 4 Guidance for Community School Designation</a:t>
            </a:r>
            <a:endParaRPr b="1" i="0" sz="2700" u="none" cap="none" strike="noStrike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Step 4</a:t>
            </a:r>
            <a:endParaRPr b="1" i="1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○"/>
            </a:pPr>
            <a:r>
              <a:rPr b="1" i="1" lang="en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Commitment to </a:t>
            </a:r>
            <a:r>
              <a:rPr b="1" i="1" lang="en" sz="20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Hire</a:t>
            </a:r>
            <a:r>
              <a:rPr b="1" i="1" lang="en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Community Schools </a:t>
            </a:r>
            <a:r>
              <a:rPr b="1" i="1" lang="en" sz="20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Hour</a:t>
            </a:r>
            <a:r>
              <a:rPr b="1" i="1" lang="en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Community </a:t>
            </a:r>
            <a:r>
              <a:rPr b="1" i="1" lang="en" sz="20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</a:t>
            </a:r>
            <a:endParaRPr b="1" i="1" sz="2000" u="sng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■"/>
            </a:pPr>
            <a:r>
              <a:rPr b="0" i="0" lang="en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6-hour, Community School Community Representative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●"/>
            </a:pPr>
            <a:r>
              <a:rPr b="0" i="0" lang="en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 roles/responsibilities 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○"/>
            </a:pPr>
            <a:r>
              <a:rPr b="0" i="0" lang="en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Parent/family/community engagement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g1dd4aff864b_0_5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8125" y="4619654"/>
            <a:ext cx="518100" cy="48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1dd4aff864b_0_5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3625" y="4637375"/>
            <a:ext cx="442949" cy="44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1dd4aff864b_0_5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8576030" y="4570501"/>
            <a:ext cx="518098" cy="51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1dd4aff864b_0_5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43991" y="4739329"/>
            <a:ext cx="1204626" cy="241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dd4aff864b_0_575"/>
          <p:cNvSpPr txBox="1"/>
          <p:nvPr/>
        </p:nvSpPr>
        <p:spPr>
          <a:xfrm>
            <a:off x="276775" y="570750"/>
            <a:ext cx="8088000" cy="3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sng" cap="none" strike="noStrike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Cohort 4 Guidance for Community School Designation</a:t>
            </a:r>
            <a:endParaRPr b="1" i="0" sz="2700" u="none" cap="none" strike="noStrike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Step 5</a:t>
            </a:r>
            <a:endParaRPr b="1" i="0" sz="2100" u="none" cap="none" strike="noStrike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○"/>
            </a:pPr>
            <a:r>
              <a:rPr b="1" i="1" lang="en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Commitment of </a:t>
            </a:r>
            <a:r>
              <a:rPr b="1" i="1" lang="en" sz="20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Benchmarks</a:t>
            </a:r>
            <a:r>
              <a:rPr b="1" i="0" lang="en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b="1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■"/>
            </a:pPr>
            <a:r>
              <a:rPr b="1" i="1" lang="en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 the CS Team</a:t>
            </a:r>
            <a:endParaRPr b="1" i="1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■"/>
            </a:pPr>
            <a:r>
              <a:rPr b="1" i="1" lang="en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Mapping Project</a:t>
            </a:r>
            <a:endParaRPr b="1" i="1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■"/>
            </a:pPr>
            <a:r>
              <a:rPr b="1" i="1" lang="en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Needs &amp; Assets Assessment</a:t>
            </a:r>
            <a:endParaRPr b="1" i="1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●"/>
            </a:pPr>
            <a:r>
              <a:rPr b="0" i="0" lang="en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75-100% of stakeholders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g1dd4aff864b_0_5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8125" y="4619654"/>
            <a:ext cx="518100" cy="48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1dd4aff864b_0_5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3625" y="4637375"/>
            <a:ext cx="442949" cy="44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1dd4aff864b_0_5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8576030" y="4570501"/>
            <a:ext cx="518098" cy="51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1dd4aff864b_0_5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43991" y="4739329"/>
            <a:ext cx="1204626" cy="241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dd4aff864b_0_582"/>
          <p:cNvSpPr txBox="1"/>
          <p:nvPr/>
        </p:nvSpPr>
        <p:spPr>
          <a:xfrm>
            <a:off x="51300" y="623425"/>
            <a:ext cx="90414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sng" cap="none" strike="noStrike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Cohort 4 Guidance for Community School Designation</a:t>
            </a:r>
            <a:endParaRPr b="1" i="0" sz="2600" u="none" cap="none" strike="noStrike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Step 6</a:t>
            </a:r>
            <a:endParaRPr b="1" i="1" sz="1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b="1" i="1" lang="en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Commitment to </a:t>
            </a:r>
            <a:r>
              <a:rPr b="1" i="1" lang="en" sz="19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Equitable Grading and Instruction</a:t>
            </a:r>
            <a:r>
              <a:rPr b="1" i="1" lang="en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(EGI) Training</a:t>
            </a:r>
            <a:endParaRPr b="1" i="1" sz="1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■"/>
            </a:pPr>
            <a:r>
              <a:rPr b="1" i="1" lang="en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Completion June 30, 2024 </a:t>
            </a:r>
            <a:endParaRPr b="1" i="1" sz="1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■"/>
            </a:pPr>
            <a:r>
              <a:rPr b="1" i="1" lang="en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Implementation by August, 2024</a:t>
            </a:r>
            <a:endParaRPr b="0" i="0" sz="1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b="0" i="0" lang="en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Six two-hour workshops</a:t>
            </a:r>
            <a:endParaRPr b="0" i="0" sz="1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b="0" i="0" lang="en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to 3 weeks apart</a:t>
            </a:r>
            <a:endParaRPr b="0" i="0" sz="1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b="0" i="0" lang="en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 hours of asynchronous Schoology learning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g1dd4aff864b_0_5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8125" y="4619654"/>
            <a:ext cx="518100" cy="48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1dd4aff864b_0_5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3625" y="4637375"/>
            <a:ext cx="442949" cy="44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1dd4aff864b_0_5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8576030" y="4570501"/>
            <a:ext cx="518098" cy="51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1dd4aff864b_0_5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43991" y="4739329"/>
            <a:ext cx="1204626" cy="241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dd4aff864b_0_589"/>
          <p:cNvSpPr txBox="1"/>
          <p:nvPr/>
        </p:nvSpPr>
        <p:spPr>
          <a:xfrm>
            <a:off x="338275" y="430525"/>
            <a:ext cx="8534100" cy="3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sng" cap="none" strike="noStrike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Cohort 4 Guidance for Community School Designation</a:t>
            </a:r>
            <a:endParaRPr b="1" i="0" sz="2600" u="none" cap="none" strike="noStrike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Step 7</a:t>
            </a:r>
            <a:endParaRPr b="1" i="1" sz="1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sng" cap="none" strike="noStrike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b="1" i="1" lang="en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Commitment to Comply with </a:t>
            </a:r>
            <a:r>
              <a:rPr b="1" i="1" lang="en" sz="17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</a:t>
            </a:r>
            <a:r>
              <a:rPr b="1" i="1" lang="en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i="1" lang="en" sz="17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Progress Monitoring</a:t>
            </a:r>
            <a:r>
              <a:rPr b="1" i="1" lang="en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Requirements</a:t>
            </a:r>
            <a:endParaRPr b="1" i="1" sz="1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○"/>
            </a:pPr>
            <a:r>
              <a:rPr b="0" i="0" lang="en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 Community School journey</a:t>
            </a:r>
            <a:endParaRPr b="0" i="0" sz="1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■"/>
            </a:pPr>
            <a:r>
              <a:rPr b="0" i="0" lang="en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submit self- evaluations</a:t>
            </a:r>
            <a:endParaRPr b="0" i="0" sz="1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■"/>
            </a:pPr>
            <a:r>
              <a:rPr b="0" i="0" lang="en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engage in the use of Benchmark Assessment Tools</a:t>
            </a:r>
            <a:endParaRPr b="0" i="0" sz="1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b="0" i="0" lang="en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Due by May, 2024 and each May</a:t>
            </a:r>
            <a:endParaRPr b="0" i="0" sz="1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○"/>
            </a:pPr>
            <a:r>
              <a:rPr b="0" i="0" lang="en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Events calendar for the entire school year</a:t>
            </a:r>
            <a:endParaRPr b="0" i="0" sz="1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○"/>
            </a:pPr>
            <a:r>
              <a:rPr b="0" i="0" lang="en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Participation in interviews with external evaluator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g1dd4aff864b_0_5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8125" y="4619654"/>
            <a:ext cx="518100" cy="48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1dd4aff864b_0_5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3625" y="4637375"/>
            <a:ext cx="442949" cy="44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1dd4aff864b_0_5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8576030" y="4570501"/>
            <a:ext cx="518098" cy="51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1dd4aff864b_0_58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43991" y="4739329"/>
            <a:ext cx="1204626" cy="241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dd4aff864b_0_596"/>
          <p:cNvSpPr txBox="1"/>
          <p:nvPr/>
        </p:nvSpPr>
        <p:spPr>
          <a:xfrm>
            <a:off x="295875" y="22300"/>
            <a:ext cx="8764800" cy="50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sng" cap="none" strike="noStrike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Cohort 4 Guidance for Community School Designation</a:t>
            </a:r>
            <a:endParaRPr b="1" i="0" sz="2600" u="none" cap="none" strike="noStrike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Step 8</a:t>
            </a:r>
            <a:endParaRPr b="1" i="1" sz="1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Click to “</a:t>
            </a:r>
            <a:r>
              <a:rPr b="1" i="0" lang="en" sz="2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VOTE</a:t>
            </a:r>
            <a:r>
              <a:rPr b="1" i="0" lang="en" sz="2100" u="none" cap="none" strike="noStrike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1" i="0" sz="2100" u="none" cap="none" strike="noStrike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https://bit.ly/BTCOS2023</a:t>
            </a:r>
            <a:endParaRPr b="1" i="0" sz="2100" u="none" cap="none" strike="noStrike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SGB Votes:</a:t>
            </a:r>
            <a:r>
              <a:rPr b="0" i="0" lang="en" sz="17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 </a:t>
            </a:r>
            <a:endParaRPr b="1" i="0" sz="1800" u="none" cap="none" strike="noStrike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I believe that the Community Schools strategy would benefit the School of Business &amp; Tourism (BT) @ MCLC, and I vote NO/YES for BT making the decision to become a Community School.</a:t>
            </a:r>
            <a:endParaRPr b="1" i="0" sz="1800" u="none" cap="none" strike="noStrike">
              <a:solidFill>
                <a:srgbClr val="5AA2A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5AA2A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▢ Yes</a:t>
            </a:r>
            <a:endParaRPr b="1" i="0" sz="1800" u="sng" cap="none" strike="noStrike">
              <a:solidFill>
                <a:srgbClr val="5AA2A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▢ No</a:t>
            </a:r>
            <a:endParaRPr b="1" i="0" sz="1800" u="sng" cap="none" strike="noStrike">
              <a:solidFill>
                <a:srgbClr val="5AA2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g1dd4aff864b_0_59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988125" y="4619654"/>
            <a:ext cx="518100" cy="48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1dd4aff864b_0_59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73625" y="4637375"/>
            <a:ext cx="442949" cy="44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1dd4aff864b_0_59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flipH="1">
            <a:off x="8576030" y="4570501"/>
            <a:ext cx="518098" cy="51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1dd4aff864b_0_59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243991" y="4739329"/>
            <a:ext cx="1204626" cy="241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dd4aff864b_0_647"/>
          <p:cNvSpPr txBox="1"/>
          <p:nvPr/>
        </p:nvSpPr>
        <p:spPr>
          <a:xfrm>
            <a:off x="274325" y="38450"/>
            <a:ext cx="3854400" cy="48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Resources:</a:t>
            </a:r>
            <a:endParaRPr b="1" i="0" sz="1700" u="none" cap="none" strike="noStrike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Flyer/Report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b="0" i="0" lang="en" sz="1700" u="sng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Heart of the Community Flyer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b="0" i="0" lang="en" sz="1700" u="sng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Learning Policy Institute Report 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Videos to share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b="0" i="0" lang="en" sz="1700" u="sng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Farmdale Video SPANISH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b="0" i="0" lang="en" sz="1700" u="sng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Farmdale Video ENGLISH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b="0" i="0" lang="en" sz="1700" u="sng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What is a Community School</a:t>
            </a:r>
            <a:endParaRPr b="1" i="0" sz="1900" u="sng" cap="none" strike="noStrike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900"/>
              <a:buFont typeface="Arial"/>
              <a:buChar char="●"/>
            </a:pPr>
            <a:r>
              <a:rPr b="1" i="0" lang="en" sz="1700" u="none" cap="none" strike="noStrike">
                <a:solidFill>
                  <a:srgbClr val="5AA2AE"/>
                </a:solidFill>
                <a:latin typeface="Arial"/>
                <a:ea typeface="Arial"/>
                <a:cs typeface="Arial"/>
                <a:sym typeface="Arial"/>
              </a:rPr>
              <a:t>Community School</a:t>
            </a:r>
            <a:r>
              <a:rPr b="1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Arial"/>
              <a:buChar char="○"/>
            </a:pPr>
            <a:r>
              <a:rPr b="1" i="0" lang="en" sz="1700" u="sng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Cohort 4 for the 2023-23 school year</a:t>
            </a:r>
            <a:r>
              <a:rPr b="0" i="0" lang="en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900"/>
              <a:buFont typeface="Arial"/>
              <a:buChar char="○"/>
            </a:pPr>
            <a:r>
              <a:rPr b="1" i="0" lang="en" sz="1700" u="sng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Frequently Asked Questions Document</a:t>
            </a:r>
            <a:endParaRPr b="1" i="0" sz="1900" u="sng" cap="none" strike="noStrike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g1dd4aff864b_0_64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988125" y="4619654"/>
            <a:ext cx="518100" cy="48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1dd4aff864b_0_64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73625" y="4637375"/>
            <a:ext cx="442949" cy="44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1dd4aff864b_0_64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flipH="1">
            <a:off x="8576030" y="4570501"/>
            <a:ext cx="518098" cy="51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1dd4aff864b_0_64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243991" y="4739329"/>
            <a:ext cx="1204626" cy="241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1dd4aff864b_0_64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882700" y="1205500"/>
            <a:ext cx="5489375" cy="288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17065c22bd_0_0"/>
          <p:cNvSpPr txBox="1"/>
          <p:nvPr/>
        </p:nvSpPr>
        <p:spPr>
          <a:xfrm>
            <a:off x="6155825" y="2108025"/>
            <a:ext cx="518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COS 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217065c22bd_0_0"/>
          <p:cNvSpPr txBox="1"/>
          <p:nvPr/>
        </p:nvSpPr>
        <p:spPr>
          <a:xfrm>
            <a:off x="5145575" y="3656800"/>
            <a:ext cx="1108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SOSA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17065c22bd_0_0"/>
          <p:cNvSpPr txBox="1"/>
          <p:nvPr/>
        </p:nvSpPr>
        <p:spPr>
          <a:xfrm>
            <a:off x="2997900" y="3730725"/>
            <a:ext cx="912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DOK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217065c22bd_0_0"/>
          <p:cNvSpPr txBox="1"/>
          <p:nvPr/>
        </p:nvSpPr>
        <p:spPr>
          <a:xfrm>
            <a:off x="2255788" y="2063050"/>
            <a:ext cx="912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Exit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217065c22bd_0_0"/>
          <p:cNvSpPr txBox="1"/>
          <p:nvPr/>
        </p:nvSpPr>
        <p:spPr>
          <a:xfrm>
            <a:off x="2997900" y="819050"/>
            <a:ext cx="912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g217065c22b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8125" y="4619654"/>
            <a:ext cx="518100" cy="48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17065c22bd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3625" y="4637375"/>
            <a:ext cx="442949" cy="4457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217065c22bd_0_0"/>
          <p:cNvSpPr txBox="1"/>
          <p:nvPr/>
        </p:nvSpPr>
        <p:spPr>
          <a:xfrm>
            <a:off x="4039200" y="4835700"/>
            <a:ext cx="1065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g217065c22bd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8576030" y="4570501"/>
            <a:ext cx="518098" cy="51809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217065c22bd_0_0"/>
          <p:cNvSpPr txBox="1"/>
          <p:nvPr/>
        </p:nvSpPr>
        <p:spPr>
          <a:xfrm>
            <a:off x="5243813" y="770100"/>
            <a:ext cx="912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Updates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217065c22bd_0_0"/>
          <p:cNvSpPr txBox="1"/>
          <p:nvPr>
            <p:ph idx="4294967295" type="title"/>
          </p:nvPr>
        </p:nvSpPr>
        <p:spPr>
          <a:xfrm>
            <a:off x="1374900" y="1397450"/>
            <a:ext cx="62220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609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Agenda:</a:t>
            </a:r>
            <a:endParaRPr b="1" sz="2609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8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10"/>
              <a:buFont typeface="Century Gothic"/>
              <a:buChar char="●"/>
            </a:pPr>
            <a:r>
              <a:rPr lang="en" sz="2209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Overview of the SGB Agenda</a:t>
            </a:r>
            <a:endParaRPr sz="2209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8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10"/>
              <a:buFont typeface="Century Gothic"/>
              <a:buChar char="●"/>
            </a:pPr>
            <a:r>
              <a:rPr lang="en" sz="2209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Interactions Among Participants</a:t>
            </a:r>
            <a:endParaRPr sz="2209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8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10"/>
              <a:buFont typeface="Century Gothic"/>
              <a:buChar char="●"/>
            </a:pPr>
            <a:r>
              <a:rPr lang="en" sz="2209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Role of the Administrators</a:t>
            </a:r>
            <a:endParaRPr sz="2209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8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10"/>
              <a:buFont typeface="Century Gothic"/>
              <a:buChar char="●"/>
            </a:pPr>
            <a:r>
              <a:rPr lang="en" sz="2209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Item to Discuss in Detail</a:t>
            </a:r>
            <a:endParaRPr sz="37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g217065c22b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4675" y="407852"/>
            <a:ext cx="1065600" cy="98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17065c22bd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81868" y="4570493"/>
            <a:ext cx="518100" cy="5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217065c22bd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43991" y="4739329"/>
            <a:ext cx="1204626" cy="241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17065c22bd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4827975"/>
            <a:ext cx="912000" cy="32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6450" y="1046225"/>
            <a:ext cx="2853024" cy="351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4300" y="713450"/>
            <a:ext cx="2679299" cy="40258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6155825" y="2108025"/>
            <a:ext cx="518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COS 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5145575" y="3656800"/>
            <a:ext cx="1108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SOSA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2997900" y="3730725"/>
            <a:ext cx="912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DOK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2997900" y="819050"/>
            <a:ext cx="912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88125" y="4619654"/>
            <a:ext cx="518100" cy="48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73625" y="4637375"/>
            <a:ext cx="442949" cy="44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4039200" y="4835700"/>
            <a:ext cx="1065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8576030" y="4570501"/>
            <a:ext cx="518098" cy="51809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5243813" y="770100"/>
            <a:ext cx="912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Updates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 txBox="1"/>
          <p:nvPr>
            <p:ph idx="4294967295" type="title"/>
          </p:nvPr>
        </p:nvSpPr>
        <p:spPr>
          <a:xfrm>
            <a:off x="1453850" y="642900"/>
            <a:ext cx="74571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609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School Governing Board (SGB) </a:t>
            </a:r>
            <a:r>
              <a:rPr b="1" lang="en" sz="2609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Agenda:</a:t>
            </a:r>
            <a:endParaRPr sz="37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9300" y="269602"/>
            <a:ext cx="1065600" cy="98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81868" y="4570493"/>
            <a:ext cx="518100" cy="5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243991" y="4739329"/>
            <a:ext cx="1204626" cy="241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0" y="4827975"/>
            <a:ext cx="912000" cy="32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"/>
          <p:cNvSpPr/>
          <p:nvPr/>
        </p:nvSpPr>
        <p:spPr>
          <a:xfrm>
            <a:off x="1453850" y="2462025"/>
            <a:ext cx="2456100" cy="19635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8" name="Google Shape;118;p2"/>
          <p:cNvCxnSpPr/>
          <p:nvPr/>
        </p:nvCxnSpPr>
        <p:spPr>
          <a:xfrm flipH="1" rot="10800000">
            <a:off x="3965175" y="2346025"/>
            <a:ext cx="1216800" cy="72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217065c22bd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5852" y="881025"/>
            <a:ext cx="3253973" cy="389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217065c22bd_0_41"/>
          <p:cNvSpPr txBox="1"/>
          <p:nvPr/>
        </p:nvSpPr>
        <p:spPr>
          <a:xfrm>
            <a:off x="6155825" y="2108025"/>
            <a:ext cx="518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COS 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217065c22bd_0_41"/>
          <p:cNvSpPr txBox="1"/>
          <p:nvPr/>
        </p:nvSpPr>
        <p:spPr>
          <a:xfrm>
            <a:off x="5145575" y="3656800"/>
            <a:ext cx="1108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SOSA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217065c22bd_0_41"/>
          <p:cNvSpPr txBox="1"/>
          <p:nvPr/>
        </p:nvSpPr>
        <p:spPr>
          <a:xfrm>
            <a:off x="2997900" y="3730725"/>
            <a:ext cx="912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DOK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217065c22bd_0_41"/>
          <p:cNvSpPr txBox="1"/>
          <p:nvPr/>
        </p:nvSpPr>
        <p:spPr>
          <a:xfrm>
            <a:off x="2255788" y="2063050"/>
            <a:ext cx="912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Exit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217065c22bd_0_41"/>
          <p:cNvSpPr txBox="1"/>
          <p:nvPr/>
        </p:nvSpPr>
        <p:spPr>
          <a:xfrm>
            <a:off x="2997900" y="819050"/>
            <a:ext cx="912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g217065c22bd_0_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88125" y="4619654"/>
            <a:ext cx="518100" cy="48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217065c22bd_0_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3625" y="4637375"/>
            <a:ext cx="442949" cy="44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217065c22bd_0_41"/>
          <p:cNvSpPr txBox="1"/>
          <p:nvPr/>
        </p:nvSpPr>
        <p:spPr>
          <a:xfrm>
            <a:off x="4039200" y="4835700"/>
            <a:ext cx="1065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g217065c22bd_0_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8576030" y="4570501"/>
            <a:ext cx="518098" cy="51809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217065c22bd_0_41"/>
          <p:cNvSpPr txBox="1"/>
          <p:nvPr/>
        </p:nvSpPr>
        <p:spPr>
          <a:xfrm>
            <a:off x="5243813" y="770100"/>
            <a:ext cx="912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Updates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217065c22bd_0_41"/>
          <p:cNvSpPr txBox="1"/>
          <p:nvPr>
            <p:ph idx="4294967295" type="title"/>
          </p:nvPr>
        </p:nvSpPr>
        <p:spPr>
          <a:xfrm>
            <a:off x="1677600" y="337850"/>
            <a:ext cx="57888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9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Interactions Among Participants:</a:t>
            </a:r>
            <a:endParaRPr sz="37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g217065c22bd_0_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050" y="267877"/>
            <a:ext cx="1065600" cy="98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17065c22bd_0_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81868" y="4570493"/>
            <a:ext cx="518100" cy="5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17065c22bd_0_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43991" y="4739329"/>
            <a:ext cx="1204626" cy="241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217065c22bd_0_4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0" y="4827975"/>
            <a:ext cx="912000" cy="32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217065c22bd_0_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94513" y="819050"/>
            <a:ext cx="3068538" cy="416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217065c22bd_0_41"/>
          <p:cNvSpPr/>
          <p:nvPr/>
        </p:nvSpPr>
        <p:spPr>
          <a:xfrm>
            <a:off x="1746375" y="2822500"/>
            <a:ext cx="1586100" cy="1045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1" name="Google Shape;141;g217065c22bd_0_41"/>
          <p:cNvCxnSpPr/>
          <p:nvPr/>
        </p:nvCxnSpPr>
        <p:spPr>
          <a:xfrm flipH="1" rot="10800000">
            <a:off x="3509875" y="2010900"/>
            <a:ext cx="1912800" cy="151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2" name="Google Shape;142;g217065c22bd_0_41"/>
          <p:cNvCxnSpPr/>
          <p:nvPr/>
        </p:nvCxnSpPr>
        <p:spPr>
          <a:xfrm flipH="1" rot="-5400000">
            <a:off x="5030775" y="2467925"/>
            <a:ext cx="1912800" cy="12597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217065c22bd_0_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7725" y="1086926"/>
            <a:ext cx="3778900" cy="37487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217065c22bd_0_85"/>
          <p:cNvSpPr txBox="1"/>
          <p:nvPr/>
        </p:nvSpPr>
        <p:spPr>
          <a:xfrm>
            <a:off x="6155825" y="2108025"/>
            <a:ext cx="518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COS 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217065c22bd_0_85"/>
          <p:cNvSpPr txBox="1"/>
          <p:nvPr/>
        </p:nvSpPr>
        <p:spPr>
          <a:xfrm>
            <a:off x="5145575" y="3656800"/>
            <a:ext cx="1108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SOSA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217065c22bd_0_85"/>
          <p:cNvSpPr txBox="1"/>
          <p:nvPr/>
        </p:nvSpPr>
        <p:spPr>
          <a:xfrm>
            <a:off x="2997900" y="3730725"/>
            <a:ext cx="912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DOK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217065c22bd_0_85"/>
          <p:cNvSpPr txBox="1"/>
          <p:nvPr/>
        </p:nvSpPr>
        <p:spPr>
          <a:xfrm>
            <a:off x="2255788" y="2063050"/>
            <a:ext cx="912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Exit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g217065c22bd_0_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88125" y="4619654"/>
            <a:ext cx="518100" cy="48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17065c22bd_0_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3625" y="4637375"/>
            <a:ext cx="442949" cy="44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17065c22bd_0_85"/>
          <p:cNvSpPr txBox="1"/>
          <p:nvPr/>
        </p:nvSpPr>
        <p:spPr>
          <a:xfrm>
            <a:off x="4039200" y="4835700"/>
            <a:ext cx="1065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g217065c22bd_0_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8576030" y="4570501"/>
            <a:ext cx="518098" cy="51809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17065c22bd_0_85"/>
          <p:cNvSpPr txBox="1"/>
          <p:nvPr/>
        </p:nvSpPr>
        <p:spPr>
          <a:xfrm>
            <a:off x="5243813" y="770100"/>
            <a:ext cx="912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Updates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217065c22bd_0_85"/>
          <p:cNvSpPr txBox="1"/>
          <p:nvPr>
            <p:ph idx="4294967295" type="title"/>
          </p:nvPr>
        </p:nvSpPr>
        <p:spPr>
          <a:xfrm>
            <a:off x="1677600" y="337850"/>
            <a:ext cx="57888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9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Interactions Among Participants contd:</a:t>
            </a:r>
            <a:endParaRPr sz="37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g217065c22bd_0_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050" y="267877"/>
            <a:ext cx="1065600" cy="98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17065c22bd_0_8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81868" y="4570493"/>
            <a:ext cx="518100" cy="5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17065c22bd_0_8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43991" y="4739329"/>
            <a:ext cx="1204626" cy="241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17065c22bd_0_8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0" y="4827975"/>
            <a:ext cx="912000" cy="32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17065c22bd_0_8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32900" y="1124100"/>
            <a:ext cx="2957800" cy="389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217065c22bd_0_85"/>
          <p:cNvSpPr/>
          <p:nvPr/>
        </p:nvSpPr>
        <p:spPr>
          <a:xfrm>
            <a:off x="1232900" y="2673225"/>
            <a:ext cx="2529000" cy="481200"/>
          </a:xfrm>
          <a:prstGeom prst="wedgeRectCallout">
            <a:avLst>
              <a:gd fmla="val -20833" name="adj1"/>
              <a:gd fmla="val 625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4" name="Google Shape;164;g217065c22bd_0_85"/>
          <p:cNvCxnSpPr/>
          <p:nvPr/>
        </p:nvCxnSpPr>
        <p:spPr>
          <a:xfrm flipH="1" rot="10800000">
            <a:off x="3761900" y="2803725"/>
            <a:ext cx="849000" cy="18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5" name="Google Shape;165;g217065c22bd_0_85"/>
          <p:cNvSpPr/>
          <p:nvPr/>
        </p:nvSpPr>
        <p:spPr>
          <a:xfrm>
            <a:off x="4657525" y="2626575"/>
            <a:ext cx="3237600" cy="445800"/>
          </a:xfrm>
          <a:prstGeom prst="wedgeRectCallout">
            <a:avLst>
              <a:gd fmla="val -20833" name="adj1"/>
              <a:gd fmla="val 625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6" name="Google Shape;166;g217065c22bd_0_85"/>
          <p:cNvCxnSpPr/>
          <p:nvPr/>
        </p:nvCxnSpPr>
        <p:spPr>
          <a:xfrm flipH="1">
            <a:off x="7708725" y="3037125"/>
            <a:ext cx="298500" cy="123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7" name="Google Shape;167;g217065c22bd_0_85"/>
          <p:cNvSpPr/>
          <p:nvPr/>
        </p:nvSpPr>
        <p:spPr>
          <a:xfrm>
            <a:off x="4657525" y="4268750"/>
            <a:ext cx="3237600" cy="320100"/>
          </a:xfrm>
          <a:prstGeom prst="wedgeRectCallout">
            <a:avLst>
              <a:gd fmla="val -20833" name="adj1"/>
              <a:gd fmla="val 625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17065c22bd_0_59"/>
          <p:cNvSpPr txBox="1"/>
          <p:nvPr/>
        </p:nvSpPr>
        <p:spPr>
          <a:xfrm>
            <a:off x="6155825" y="2108025"/>
            <a:ext cx="518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COS 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217065c22bd_0_59"/>
          <p:cNvSpPr txBox="1"/>
          <p:nvPr/>
        </p:nvSpPr>
        <p:spPr>
          <a:xfrm>
            <a:off x="5145575" y="3656800"/>
            <a:ext cx="1108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SOSA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217065c22bd_0_59"/>
          <p:cNvSpPr txBox="1"/>
          <p:nvPr/>
        </p:nvSpPr>
        <p:spPr>
          <a:xfrm>
            <a:off x="2997900" y="3730725"/>
            <a:ext cx="912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DOK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217065c22bd_0_59"/>
          <p:cNvSpPr txBox="1"/>
          <p:nvPr/>
        </p:nvSpPr>
        <p:spPr>
          <a:xfrm>
            <a:off x="2255788" y="2063050"/>
            <a:ext cx="912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Exit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217065c22bd_0_59"/>
          <p:cNvSpPr txBox="1"/>
          <p:nvPr/>
        </p:nvSpPr>
        <p:spPr>
          <a:xfrm>
            <a:off x="2997900" y="819050"/>
            <a:ext cx="912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g217065c22bd_0_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8125" y="4619654"/>
            <a:ext cx="518100" cy="48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217065c22bd_0_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3625" y="4637375"/>
            <a:ext cx="442949" cy="44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217065c22bd_0_59"/>
          <p:cNvSpPr txBox="1"/>
          <p:nvPr/>
        </p:nvSpPr>
        <p:spPr>
          <a:xfrm>
            <a:off x="4039200" y="4835700"/>
            <a:ext cx="1065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g217065c22bd_0_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8576030" y="4570501"/>
            <a:ext cx="518098" cy="51809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17065c22bd_0_59"/>
          <p:cNvSpPr txBox="1"/>
          <p:nvPr/>
        </p:nvSpPr>
        <p:spPr>
          <a:xfrm>
            <a:off x="5243813" y="770100"/>
            <a:ext cx="912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Updates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217065c22bd_0_59"/>
          <p:cNvSpPr txBox="1"/>
          <p:nvPr>
            <p:ph idx="4294967295" type="title"/>
          </p:nvPr>
        </p:nvSpPr>
        <p:spPr>
          <a:xfrm>
            <a:off x="1374900" y="1397450"/>
            <a:ext cx="6641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9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Role of the Administrators:</a:t>
            </a:r>
            <a:endParaRPr b="1" sz="2609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70">
              <a:latin typeface="Calibri"/>
              <a:ea typeface="Calibri"/>
              <a:cs typeface="Calibri"/>
              <a:sym typeface="Calibri"/>
            </a:endParaRPr>
          </a:p>
          <a:p>
            <a:pPr indent="-9969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70"/>
              <a:buFont typeface="Calibri"/>
              <a:buChar char="●"/>
            </a:pPr>
            <a:r>
              <a:rPr lang="en" sz="1570">
                <a:latin typeface="Calibri"/>
                <a:ea typeface="Calibri"/>
                <a:cs typeface="Calibri"/>
                <a:sym typeface="Calibri"/>
              </a:rPr>
              <a:t>SGB Host: TSP Coordinator: Ms. Torres</a:t>
            </a:r>
            <a:endParaRPr sz="1570">
              <a:latin typeface="Calibri"/>
              <a:ea typeface="Calibri"/>
              <a:cs typeface="Calibri"/>
              <a:sym typeface="Calibri"/>
            </a:endParaRPr>
          </a:p>
          <a:p>
            <a:pPr indent="-9969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70"/>
              <a:buFont typeface="Calibri"/>
              <a:buChar char="●"/>
            </a:pPr>
            <a:r>
              <a:rPr lang="en" sz="1570">
                <a:latin typeface="Calibri"/>
                <a:ea typeface="Calibri"/>
                <a:cs typeface="Calibri"/>
                <a:sym typeface="Calibri"/>
              </a:rPr>
              <a:t>SGB Member Administrator: Principal Mr. Mejia</a:t>
            </a:r>
            <a:endParaRPr sz="1570">
              <a:latin typeface="Calibri"/>
              <a:ea typeface="Calibri"/>
              <a:cs typeface="Calibri"/>
              <a:sym typeface="Calibri"/>
            </a:endParaRPr>
          </a:p>
          <a:p>
            <a:pPr indent="-9969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70"/>
              <a:buFont typeface="Calibri"/>
              <a:buChar char="●"/>
            </a:pPr>
            <a:r>
              <a:rPr lang="en" sz="1570">
                <a:latin typeface="Calibri"/>
                <a:ea typeface="Calibri"/>
                <a:cs typeface="Calibri"/>
                <a:sym typeface="Calibri"/>
              </a:rPr>
              <a:t>SGB Guest Speaker Administrator: Principal Ernest Castro</a:t>
            </a:r>
            <a:endParaRPr sz="1570">
              <a:latin typeface="Calibri"/>
              <a:ea typeface="Calibri"/>
              <a:cs typeface="Calibri"/>
              <a:sym typeface="Calibri"/>
            </a:endParaRPr>
          </a:p>
          <a:p>
            <a:pPr indent="-9969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70"/>
              <a:buFont typeface="Calibri"/>
              <a:buChar char="●"/>
            </a:pPr>
            <a:r>
              <a:rPr lang="en" sz="1570">
                <a:latin typeface="Calibri"/>
                <a:ea typeface="Calibri"/>
                <a:cs typeface="Calibri"/>
                <a:sym typeface="Calibri"/>
              </a:rPr>
              <a:t>SGB Guest Speaker Administrator: Assistant Principal Dr. Kenneth Hill</a:t>
            </a:r>
            <a:endParaRPr sz="157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g217065c22bd_0_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4675" y="407852"/>
            <a:ext cx="1065600" cy="98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217065c22bd_0_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81868" y="4570493"/>
            <a:ext cx="518100" cy="5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17065c22bd_0_5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43991" y="4739329"/>
            <a:ext cx="1204626" cy="241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17065c22bd_0_5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4827975"/>
            <a:ext cx="912000" cy="32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17065c22bd_0_23"/>
          <p:cNvSpPr txBox="1"/>
          <p:nvPr/>
        </p:nvSpPr>
        <p:spPr>
          <a:xfrm>
            <a:off x="6155825" y="2108025"/>
            <a:ext cx="518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COS 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217065c22bd_0_23"/>
          <p:cNvSpPr txBox="1"/>
          <p:nvPr/>
        </p:nvSpPr>
        <p:spPr>
          <a:xfrm>
            <a:off x="5145575" y="3656800"/>
            <a:ext cx="1108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SOSA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217065c22bd_0_23"/>
          <p:cNvSpPr txBox="1"/>
          <p:nvPr/>
        </p:nvSpPr>
        <p:spPr>
          <a:xfrm>
            <a:off x="2997900" y="3730725"/>
            <a:ext cx="912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DOK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217065c22bd_0_23"/>
          <p:cNvSpPr txBox="1"/>
          <p:nvPr/>
        </p:nvSpPr>
        <p:spPr>
          <a:xfrm>
            <a:off x="2255788" y="2063050"/>
            <a:ext cx="912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Exit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217065c22bd_0_23"/>
          <p:cNvSpPr txBox="1"/>
          <p:nvPr/>
        </p:nvSpPr>
        <p:spPr>
          <a:xfrm>
            <a:off x="2997900" y="819050"/>
            <a:ext cx="912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g217065c22bd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8125" y="4619654"/>
            <a:ext cx="518100" cy="48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217065c22bd_0_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3625" y="4637375"/>
            <a:ext cx="442949" cy="44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217065c22bd_0_23"/>
          <p:cNvSpPr txBox="1"/>
          <p:nvPr/>
        </p:nvSpPr>
        <p:spPr>
          <a:xfrm>
            <a:off x="4039200" y="4835700"/>
            <a:ext cx="1065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g217065c22bd_0_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8576030" y="4570501"/>
            <a:ext cx="518098" cy="51809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17065c22bd_0_23"/>
          <p:cNvSpPr txBox="1"/>
          <p:nvPr/>
        </p:nvSpPr>
        <p:spPr>
          <a:xfrm>
            <a:off x="5243813" y="770100"/>
            <a:ext cx="912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Updates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217065c22bd_0_23"/>
          <p:cNvSpPr txBox="1"/>
          <p:nvPr>
            <p:ph idx="4294967295" type="title"/>
          </p:nvPr>
        </p:nvSpPr>
        <p:spPr>
          <a:xfrm>
            <a:off x="2255800" y="1626825"/>
            <a:ext cx="42864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9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Item to Discuss in Detail:</a:t>
            </a:r>
            <a:endParaRPr sz="37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g217065c22bd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300" y="452302"/>
            <a:ext cx="1065600" cy="98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217065c22bd_0_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81868" y="4570493"/>
            <a:ext cx="518100" cy="5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217065c22bd_0_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43991" y="4739329"/>
            <a:ext cx="1204626" cy="241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217065c22bd_0_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4827975"/>
            <a:ext cx="912000" cy="32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217065c22bd_0_23"/>
          <p:cNvSpPr txBox="1"/>
          <p:nvPr>
            <p:ph idx="4294967295" type="title"/>
          </p:nvPr>
        </p:nvSpPr>
        <p:spPr>
          <a:xfrm>
            <a:off x="1034725" y="2063050"/>
            <a:ext cx="74139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9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9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Community School Adoption Presentation Slides 8-19</a:t>
            </a:r>
            <a:endParaRPr sz="37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dd4aff864b_0_6"/>
          <p:cNvSpPr txBox="1"/>
          <p:nvPr>
            <p:ph type="ctrTitle"/>
          </p:nvPr>
        </p:nvSpPr>
        <p:spPr>
          <a:xfrm>
            <a:off x="691700" y="468971"/>
            <a:ext cx="82281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b="1" lang="en" sz="3200"/>
              <a:t>Community Schools is not a new idea.</a:t>
            </a:r>
            <a:endParaRPr b="1" sz="3200"/>
          </a:p>
        </p:txBody>
      </p:sp>
      <p:pic>
        <p:nvPicPr>
          <p:cNvPr id="213" name="Google Shape;213;g1dd4aff864b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0425" y="1248252"/>
            <a:ext cx="3160000" cy="295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1dd4aff864b_0_6"/>
          <p:cNvSpPr txBox="1"/>
          <p:nvPr/>
        </p:nvSpPr>
        <p:spPr>
          <a:xfrm>
            <a:off x="6707824" y="4178075"/>
            <a:ext cx="125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1899-1950</a:t>
            </a:r>
            <a:endParaRPr b="1" i="0" sz="1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g1dd4aff864b_0_6"/>
          <p:cNvSpPr txBox="1"/>
          <p:nvPr/>
        </p:nvSpPr>
        <p:spPr>
          <a:xfrm>
            <a:off x="2453709" y="4199975"/>
            <a:ext cx="1298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b="1" i="0" lang="en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889-1935</a:t>
            </a:r>
            <a:endParaRPr b="1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6" name="Google Shape;216;g1dd4aff864b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6524" y="1302749"/>
            <a:ext cx="4093450" cy="278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1dd4aff864b_0_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88125" y="4619654"/>
            <a:ext cx="518100" cy="48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1dd4aff864b_0_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73625" y="4637375"/>
            <a:ext cx="442949" cy="44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1dd4aff864b_0_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8576030" y="4570501"/>
            <a:ext cx="518098" cy="51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1dd4aff864b_0_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43991" y="4739329"/>
            <a:ext cx="1204626" cy="241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dd4aff864b_0_183"/>
          <p:cNvSpPr txBox="1"/>
          <p:nvPr>
            <p:ph type="title"/>
          </p:nvPr>
        </p:nvSpPr>
        <p:spPr>
          <a:xfrm>
            <a:off x="1928900" y="450525"/>
            <a:ext cx="53151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Leo</a:t>
            </a:r>
            <a:r>
              <a:rPr lang="en"/>
              <a:t>nard Covello, 1938</a:t>
            </a:r>
            <a:endParaRPr/>
          </a:p>
        </p:txBody>
      </p:sp>
      <p:sp>
        <p:nvSpPr>
          <p:cNvPr id="226" name="Google Shape;226;g1dd4aff864b_0_183"/>
          <p:cNvSpPr/>
          <p:nvPr/>
        </p:nvSpPr>
        <p:spPr>
          <a:xfrm>
            <a:off x="952825" y="1529350"/>
            <a:ext cx="7495800" cy="17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school must necessarily become the center of community life in its own neighborhood … It must establish intimate contacts with the child, the adults, the homes, the welfare organizations, and even the business interests of the community.</a:t>
            </a:r>
            <a:endParaRPr b="0" i="0" sz="2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g1dd4aff864b_0_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8125" y="4619654"/>
            <a:ext cx="518100" cy="48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1dd4aff864b_0_1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3625" y="4637375"/>
            <a:ext cx="442949" cy="44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1dd4aff864b_0_1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8576030" y="4570501"/>
            <a:ext cx="518098" cy="51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1dd4aff864b_0_18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43991" y="4739329"/>
            <a:ext cx="1204626" cy="241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