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55062ad50_0_7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2a55062ad5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Hill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6" name="Google Shape;24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a55062ad50_0_4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4" name="Google Shape;264;g2a55062ad50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a55062ad50_0_47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55062ad50_0_35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a55062ad50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Almanza: Walks thru the Simulator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55062ad50_0_4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a55062ad50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2a55062ad50_0_4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55062ad50_0_4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a55062ad50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a55062ad50_0_4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a55062ad50_0_2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4" name="Google Shape;164;g2a55062ad50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Acosta</a:t>
            </a:r>
            <a:endParaRPr/>
          </a:p>
        </p:txBody>
      </p:sp>
      <p:sp>
        <p:nvSpPr>
          <p:cNvPr id="165" name="Google Shape;165;g2a55062ad50_0_2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a55062ad50_0_2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2a55062ad50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Acosta</a:t>
            </a:r>
            <a:endParaRPr/>
          </a:p>
        </p:txBody>
      </p:sp>
      <p:sp>
        <p:nvSpPr>
          <p:cNvPr id="183" name="Google Shape;183;g2a55062ad50_0_2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6" name="Google Shape;20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2" name="Google Shape;22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a55062ad50_0_4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5" name="Google Shape;235;g2a55062ad50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a55062ad50_0_4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8" name="Google Shape;68;p1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7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1" name="Google Shape;91;p20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1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5" name="Google Shape;95;p21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6" name="Google Shape;96;p21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0" name="Google Shape;100;p22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3" name="Google Shape;103;p23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25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810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10" name="Google Shape;110;p25"/>
          <p:cNvSpPr txBox="1"/>
          <p:nvPr>
            <p:ph idx="12" type="sldNum"/>
          </p:nvPr>
        </p:nvSpPr>
        <p:spPr>
          <a:xfrm>
            <a:off x="1795427" y="6505301"/>
            <a:ext cx="4955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>
                <a:solidFill>
                  <a:srgbClr val="7F7F7F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623888" y="146667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623888" y="434639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7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3.png"/><Relationship Id="rId2" Type="http://schemas.openxmlformats.org/officeDocument/2006/relationships/image" Target="../media/image5.jp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ater, person, sky, air&#10;&#10;Description automatically generated" id="10" name="Google Shape;10;p1"/>
          <p:cNvPicPr preferRelativeResize="0"/>
          <p:nvPr/>
        </p:nvPicPr>
        <p:blipFill rotWithShape="1">
          <a:blip r:embed="rId1">
            <a:alphaModFix/>
          </a:blip>
          <a:srcRect b="0" l="4533" r="10531" t="15065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484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110" y="6599287"/>
            <a:ext cx="849080" cy="18638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1.jp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casamples.com/downloads/DLE-Diagnostic-Experience/story.html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4475" y="-292350"/>
            <a:ext cx="6721152" cy="65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6"/>
          <p:cNvSpPr txBox="1"/>
          <p:nvPr/>
        </p:nvSpPr>
        <p:spPr>
          <a:xfrm>
            <a:off x="3410275" y="3077225"/>
            <a:ext cx="270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/>
              <a:t>i-Ready</a:t>
            </a: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Parent </a:t>
            </a:r>
            <a:r>
              <a:rPr b="1" lang="en-US" sz="1000"/>
              <a:t>Introduction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/>
              <a:t>12.10</a:t>
            </a: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.23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6"/>
          <p:cNvSpPr txBox="1"/>
          <p:nvPr/>
        </p:nvSpPr>
        <p:spPr>
          <a:xfrm>
            <a:off x="6560025" y="2337325"/>
            <a:ext cx="120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100">
                <a:solidFill>
                  <a:schemeClr val="lt1"/>
                </a:solidFill>
              </a:rPr>
              <a:t>Student Achievement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118" name="Google Shape;118;p26"/>
          <p:cNvSpPr txBox="1"/>
          <p:nvPr/>
        </p:nvSpPr>
        <p:spPr>
          <a:xfrm>
            <a:off x="5692925" y="4603097"/>
            <a:ext cx="1108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100">
                <a:solidFill>
                  <a:schemeClr val="lt1"/>
                </a:solidFill>
              </a:rPr>
              <a:t>Assessment</a:t>
            </a:r>
            <a:r>
              <a:rPr b="1" lang="en-US" sz="1100">
                <a:solidFill>
                  <a:schemeClr val="lt1"/>
                </a:solidFill>
              </a:rPr>
              <a:t> Administered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6"/>
          <p:cNvSpPr txBox="1"/>
          <p:nvPr/>
        </p:nvSpPr>
        <p:spPr>
          <a:xfrm>
            <a:off x="2584675" y="4541450"/>
            <a:ext cx="1041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lt1"/>
                </a:solidFill>
              </a:rPr>
              <a:t>Student Outcomes</a:t>
            </a:r>
            <a:endParaRPr b="1" sz="1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6"/>
          <p:cNvSpPr txBox="1"/>
          <p:nvPr/>
        </p:nvSpPr>
        <p:spPr>
          <a:xfrm>
            <a:off x="1611488" y="2429567"/>
            <a:ext cx="91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lt1"/>
                </a:solidFill>
              </a:rPr>
              <a:t>Data Utility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1" name="Google Shape;121;p26"/>
          <p:cNvSpPr txBox="1"/>
          <p:nvPr/>
        </p:nvSpPr>
        <p:spPr>
          <a:xfrm>
            <a:off x="5726525" y="691558"/>
            <a:ext cx="104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100">
                <a:solidFill>
                  <a:schemeClr val="lt1"/>
                </a:solidFill>
              </a:rPr>
              <a:t>i-Ready</a:t>
            </a:r>
            <a:r>
              <a:rPr b="1" i="0" lang="en-U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Intro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lt1"/>
              </a:solidFill>
            </a:endParaRPr>
          </a:p>
        </p:txBody>
      </p:sp>
      <p:pic>
        <p:nvPicPr>
          <p:cNvPr id="122" name="Google Shape;12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0362" y="2261133"/>
            <a:ext cx="834641" cy="7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6"/>
          <p:cNvSpPr txBox="1"/>
          <p:nvPr/>
        </p:nvSpPr>
        <p:spPr>
          <a:xfrm>
            <a:off x="2584663" y="618283"/>
            <a:ext cx="91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100">
                <a:solidFill>
                  <a:schemeClr val="lt1"/>
                </a:solidFill>
              </a:rPr>
              <a:t>Agenda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" y="6065600"/>
            <a:ext cx="2580907" cy="5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6"/>
          <p:cNvSpPr txBox="1"/>
          <p:nvPr/>
        </p:nvSpPr>
        <p:spPr>
          <a:xfrm>
            <a:off x="3284000" y="5996000"/>
            <a:ext cx="270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EDA 611 Multiple Measures: Dr. Kenneth M. Hill</a:t>
            </a:r>
            <a:endParaRPr sz="600"/>
          </a:p>
        </p:txBody>
      </p:sp>
      <p:pic>
        <p:nvPicPr>
          <p:cNvPr id="126" name="Google Shape;12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8125" y="6159539"/>
            <a:ext cx="518100" cy="48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73625" y="6183167"/>
            <a:ext cx="442949" cy="44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8576030" y="6094001"/>
            <a:ext cx="518098" cy="51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43991" y="6319105"/>
            <a:ext cx="1204626" cy="24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 txBox="1"/>
          <p:nvPr/>
        </p:nvSpPr>
        <p:spPr>
          <a:xfrm>
            <a:off x="463150" y="1031150"/>
            <a:ext cx="1887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monitor, screenshot, indoor&#10;&#10;Description automatically generated" id="249" name="Google Shape;24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700" y="1041940"/>
            <a:ext cx="9144000" cy="581606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5"/>
          <p:cNvSpPr/>
          <p:nvPr/>
        </p:nvSpPr>
        <p:spPr>
          <a:xfrm>
            <a:off x="-821803" y="274638"/>
            <a:ext cx="10648709" cy="91766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5"/>
          <p:cNvSpPr/>
          <p:nvPr/>
        </p:nvSpPr>
        <p:spPr>
          <a:xfrm>
            <a:off x="205310" y="348747"/>
            <a:ext cx="8481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Utility</a:t>
            </a: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p35"/>
          <p:cNvGrpSpPr/>
          <p:nvPr/>
        </p:nvGrpSpPr>
        <p:grpSpPr>
          <a:xfrm>
            <a:off x="946564" y="5588295"/>
            <a:ext cx="7111973" cy="1077218"/>
            <a:chOff x="1473728" y="5621931"/>
            <a:chExt cx="7111973" cy="1077218"/>
          </a:xfrm>
        </p:grpSpPr>
        <p:sp>
          <p:nvSpPr>
            <p:cNvPr id="253" name="Google Shape;253;p35"/>
            <p:cNvSpPr/>
            <p:nvPr/>
          </p:nvSpPr>
          <p:spPr>
            <a:xfrm>
              <a:off x="1473728" y="5621931"/>
              <a:ext cx="7111973" cy="1024344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1545586" y="5621931"/>
              <a:ext cx="694285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After the Diagnostic, we can </a:t>
              </a:r>
              <a:b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review your results and goals.</a:t>
              </a:r>
              <a:endParaRPr/>
            </a:p>
          </p:txBody>
        </p:sp>
      </p:grpSp>
      <p:sp>
        <p:nvSpPr>
          <p:cNvPr id="255" name="Google Shape;255;p35"/>
          <p:cNvSpPr/>
          <p:nvPr/>
        </p:nvSpPr>
        <p:spPr>
          <a:xfrm>
            <a:off x="3654146" y="3310310"/>
            <a:ext cx="457200" cy="480951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5"/>
          <p:cNvSpPr/>
          <p:nvPr/>
        </p:nvSpPr>
        <p:spPr>
          <a:xfrm>
            <a:off x="4216730" y="3798329"/>
            <a:ext cx="685140" cy="137713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5"/>
          <p:cNvSpPr/>
          <p:nvPr/>
        </p:nvSpPr>
        <p:spPr>
          <a:xfrm>
            <a:off x="6545342" y="2380217"/>
            <a:ext cx="807566" cy="1418112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8" name="Google Shape;258;p35"/>
          <p:cNvGrpSpPr/>
          <p:nvPr/>
        </p:nvGrpSpPr>
        <p:grpSpPr>
          <a:xfrm>
            <a:off x="4111325" y="275613"/>
            <a:ext cx="5019699" cy="1377224"/>
            <a:chOff x="1515440" y="5621931"/>
            <a:chExt cx="5210400" cy="2111335"/>
          </a:xfrm>
        </p:grpSpPr>
        <p:sp>
          <p:nvSpPr>
            <p:cNvPr id="259" name="Google Shape;259;p35"/>
            <p:cNvSpPr/>
            <p:nvPr/>
          </p:nvSpPr>
          <p:spPr>
            <a:xfrm>
              <a:off x="1515440" y="5764966"/>
              <a:ext cx="5210400" cy="19683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1515443" y="5621931"/>
              <a:ext cx="5075008" cy="1631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  <a:p>
              <a:pPr indent="-26162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Char char="•"/>
              </a:pPr>
              <a:r>
                <a:rPr lang="en-US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Progress toward your growth goals</a:t>
              </a:r>
              <a:endParaRPr sz="1200"/>
            </a:p>
            <a:p>
              <a:pPr indent="-26162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Char char="•"/>
              </a:pPr>
              <a:r>
                <a:rPr lang="en-US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Your strengths and areas for growth</a:t>
              </a:r>
              <a:endParaRPr sz="1200"/>
            </a:p>
            <a:p>
              <a:pPr indent="-26162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Char char="•"/>
              </a:pPr>
              <a:r>
                <a:rPr lang="en-US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How you did</a:t>
              </a:r>
              <a:endParaRPr sz="1200"/>
            </a:p>
          </p:txBody>
        </p:sp>
      </p:grpSp>
      <p:pic>
        <p:nvPicPr>
          <p:cNvPr id="261" name="Google Shape;26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/>
          <p:nvPr/>
        </p:nvSpPr>
        <p:spPr>
          <a:xfrm>
            <a:off x="-821803" y="274638"/>
            <a:ext cx="10648800" cy="91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6"/>
          <p:cNvSpPr/>
          <p:nvPr/>
        </p:nvSpPr>
        <p:spPr>
          <a:xfrm>
            <a:off x="987785" y="503172"/>
            <a:ext cx="8481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Utility: Diagnostic 1-3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025" y="1192350"/>
            <a:ext cx="7876375" cy="534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200" y="649525"/>
            <a:ext cx="8890650" cy="497930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7"/>
          <p:cNvSpPr txBox="1"/>
          <p:nvPr/>
        </p:nvSpPr>
        <p:spPr>
          <a:xfrm>
            <a:off x="243875" y="1280750"/>
            <a:ext cx="59508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</a:rPr>
              <a:t>ELA &amp; MATH Pre, Mid, and Post Measurements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/>
          <p:nvPr/>
        </p:nvSpPr>
        <p:spPr>
          <a:xfrm>
            <a:off x="2527800" y="2442300"/>
            <a:ext cx="655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0" name="Google Shape;14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274" y="4053375"/>
            <a:ext cx="4615976" cy="280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7"/>
          <p:cNvSpPr txBox="1"/>
          <p:nvPr/>
        </p:nvSpPr>
        <p:spPr>
          <a:xfrm>
            <a:off x="6138350" y="116288"/>
            <a:ext cx="27870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</a:rPr>
              <a:t>i-Ready Intro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1975"/>
            <a:ext cx="5556250" cy="41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2425" y="3339675"/>
            <a:ext cx="6137574" cy="351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 txBox="1"/>
          <p:nvPr/>
        </p:nvSpPr>
        <p:spPr>
          <a:xfrm>
            <a:off x="6138350" y="116288"/>
            <a:ext cx="27870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</a:rPr>
              <a:t>i-Ready Intro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650" y="3480304"/>
            <a:ext cx="5496349" cy="332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98350"/>
            <a:ext cx="4572002" cy="294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6138350" y="116288"/>
            <a:ext cx="27870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</a:rPr>
              <a:t>Student Achievement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/>
        </p:nvSpPr>
        <p:spPr>
          <a:xfrm>
            <a:off x="-898658" y="299472"/>
            <a:ext cx="10648800" cy="214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0"/>
          <p:cNvSpPr/>
          <p:nvPr/>
        </p:nvSpPr>
        <p:spPr>
          <a:xfrm>
            <a:off x="662781" y="321430"/>
            <a:ext cx="8481300" cy="2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9" name="Google Shape;169;p30"/>
          <p:cNvGrpSpPr/>
          <p:nvPr/>
        </p:nvGrpSpPr>
        <p:grpSpPr>
          <a:xfrm>
            <a:off x="644734" y="2644365"/>
            <a:ext cx="8169999" cy="3809503"/>
            <a:chOff x="662781" y="2632183"/>
            <a:chExt cx="8169999" cy="3809503"/>
          </a:xfrm>
        </p:grpSpPr>
        <p:sp>
          <p:nvSpPr>
            <p:cNvPr id="170" name="Google Shape;170;p30"/>
            <p:cNvSpPr/>
            <p:nvPr/>
          </p:nvSpPr>
          <p:spPr>
            <a:xfrm>
              <a:off x="990444" y="5353546"/>
              <a:ext cx="3323700" cy="9819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5157495" y="5353546"/>
              <a:ext cx="3323700" cy="9819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" name="Google Shape;172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2781" y="2755454"/>
              <a:ext cx="3502056" cy="24152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58886" y="2632183"/>
              <a:ext cx="3502059" cy="25384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30"/>
            <p:cNvSpPr txBox="1"/>
            <p:nvPr/>
          </p:nvSpPr>
          <p:spPr>
            <a:xfrm>
              <a:off x="745822" y="5304185"/>
              <a:ext cx="36792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Understand what you </a:t>
              </a:r>
              <a:br>
                <a:rPr lang="en-US"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-US"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already know</a:t>
              </a:r>
              <a:endParaRPr sz="9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30"/>
            <p:cNvSpPr txBox="1"/>
            <p:nvPr/>
          </p:nvSpPr>
          <p:spPr>
            <a:xfrm>
              <a:off x="4805880" y="5364386"/>
              <a:ext cx="40269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and what you </a:t>
              </a:r>
              <a:b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-US"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need to learn</a:t>
              </a:r>
              <a:endParaRPr sz="9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mirror, table, drawing&#10;&#10;Description automatically generated" id="176" name="Google Shape;17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7082" y="500198"/>
            <a:ext cx="5378271" cy="245010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0"/>
          <p:cNvSpPr/>
          <p:nvPr/>
        </p:nvSpPr>
        <p:spPr>
          <a:xfrm>
            <a:off x="1846200" y="860500"/>
            <a:ext cx="57621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“Assessment Administered”</a:t>
            </a:r>
            <a:endParaRPr sz="1100"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/>
          <p:nvPr/>
        </p:nvSpPr>
        <p:spPr>
          <a:xfrm>
            <a:off x="5820825" y="116300"/>
            <a:ext cx="33231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</a:rPr>
              <a:t>Assessment</a:t>
            </a:r>
            <a:r>
              <a:rPr b="1" lang="en-US" sz="1800">
                <a:solidFill>
                  <a:schemeClr val="dk2"/>
                </a:solidFill>
              </a:rPr>
              <a:t> Administered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/>
          <p:nvPr/>
        </p:nvSpPr>
        <p:spPr>
          <a:xfrm>
            <a:off x="-821803" y="274638"/>
            <a:ext cx="10648800" cy="91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1"/>
          <p:cNvSpPr/>
          <p:nvPr/>
        </p:nvSpPr>
        <p:spPr>
          <a:xfrm>
            <a:off x="652160" y="368222"/>
            <a:ext cx="8481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the Diagnostic work?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7" name="Google Shape;187;p31"/>
          <p:cNvGrpSpPr/>
          <p:nvPr/>
        </p:nvGrpSpPr>
        <p:grpSpPr>
          <a:xfrm>
            <a:off x="1205300" y="1571733"/>
            <a:ext cx="6741504" cy="1055776"/>
            <a:chOff x="9792" y="2223091"/>
            <a:chExt cx="6336000" cy="1156128"/>
          </a:xfrm>
        </p:grpSpPr>
        <p:sp>
          <p:nvSpPr>
            <p:cNvPr id="188" name="Google Shape;188;p31"/>
            <p:cNvSpPr/>
            <p:nvPr/>
          </p:nvSpPr>
          <p:spPr>
            <a:xfrm>
              <a:off x="79368" y="2251219"/>
              <a:ext cx="6189300" cy="1128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1"/>
            <p:cNvSpPr txBox="1"/>
            <p:nvPr/>
          </p:nvSpPr>
          <p:spPr>
            <a:xfrm>
              <a:off x="9792" y="2223091"/>
              <a:ext cx="6336000" cy="91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i-Ready 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</a:t>
              </a:r>
              <a:r>
                <a:rPr i="1"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 </a:t>
              </a:r>
              <a:r>
                <a:rPr b="1"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adaptive test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 This means the questions change based on your answers.</a:t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31"/>
          <p:cNvGrpSpPr/>
          <p:nvPr/>
        </p:nvGrpSpPr>
        <p:grpSpPr>
          <a:xfrm>
            <a:off x="2427074" y="2997643"/>
            <a:ext cx="4289729" cy="717775"/>
            <a:chOff x="79368" y="2251219"/>
            <a:chExt cx="4031700" cy="786000"/>
          </a:xfrm>
        </p:grpSpPr>
        <p:sp>
          <p:nvSpPr>
            <p:cNvPr id="191" name="Google Shape;191;p31"/>
            <p:cNvSpPr/>
            <p:nvPr/>
          </p:nvSpPr>
          <p:spPr>
            <a:xfrm>
              <a:off x="79368" y="2251219"/>
              <a:ext cx="4031700" cy="786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1"/>
            <p:cNvSpPr txBox="1"/>
            <p:nvPr/>
          </p:nvSpPr>
          <p:spPr>
            <a:xfrm>
              <a:off x="175334" y="2334332"/>
              <a:ext cx="3891300" cy="57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Some questions will be . . .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31"/>
          <p:cNvGrpSpPr/>
          <p:nvPr/>
        </p:nvGrpSpPr>
        <p:grpSpPr>
          <a:xfrm>
            <a:off x="1044649" y="3989267"/>
            <a:ext cx="2177242" cy="2177242"/>
            <a:chOff x="1044649" y="3989267"/>
            <a:chExt cx="2177242" cy="2177242"/>
          </a:xfrm>
        </p:grpSpPr>
        <p:pic>
          <p:nvPicPr>
            <p:cNvPr descr="A close up of a logo&#10;&#10;Description automatically generated" id="194" name="Google Shape;194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4649" y="3989267"/>
              <a:ext cx="2177242" cy="217724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195" name="Google Shape;195;p31"/>
            <p:cNvSpPr/>
            <p:nvPr/>
          </p:nvSpPr>
          <p:spPr>
            <a:xfrm>
              <a:off x="1961241" y="5601235"/>
              <a:ext cx="931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HARD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31"/>
          <p:cNvGrpSpPr/>
          <p:nvPr/>
        </p:nvGrpSpPr>
        <p:grpSpPr>
          <a:xfrm>
            <a:off x="3483379" y="3989267"/>
            <a:ext cx="2177242" cy="2177242"/>
            <a:chOff x="3483379" y="3989267"/>
            <a:chExt cx="2177242" cy="2177242"/>
          </a:xfrm>
        </p:grpSpPr>
        <p:pic>
          <p:nvPicPr>
            <p:cNvPr descr="A picture containing light&#10;&#10;Description automatically generated" id="197" name="Google Shape;197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83379" y="3989267"/>
              <a:ext cx="2177242" cy="217724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198" name="Google Shape;198;p31"/>
            <p:cNvSpPr/>
            <p:nvPr/>
          </p:nvSpPr>
          <p:spPr>
            <a:xfrm>
              <a:off x="3809498" y="5611567"/>
              <a:ext cx="817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EASY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31"/>
          <p:cNvGrpSpPr/>
          <p:nvPr/>
        </p:nvGrpSpPr>
        <p:grpSpPr>
          <a:xfrm>
            <a:off x="5922109" y="3989267"/>
            <a:ext cx="2177242" cy="2177242"/>
            <a:chOff x="5922109" y="3989267"/>
            <a:chExt cx="2177242" cy="2177242"/>
          </a:xfrm>
        </p:grpSpPr>
        <p:pic>
          <p:nvPicPr>
            <p:cNvPr descr="A close up of a logo&#10;&#10;Description automatically generated" id="200" name="Google Shape;200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22109" y="3989267"/>
              <a:ext cx="2177242" cy="217724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201" name="Google Shape;201;p31"/>
            <p:cNvSpPr/>
            <p:nvPr/>
          </p:nvSpPr>
          <p:spPr>
            <a:xfrm>
              <a:off x="6199593" y="5601235"/>
              <a:ext cx="1648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JUST RIGHT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31"/>
          <p:cNvSpPr txBox="1"/>
          <p:nvPr/>
        </p:nvSpPr>
        <p:spPr>
          <a:xfrm>
            <a:off x="5820825" y="116300"/>
            <a:ext cx="33231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</a:rPr>
              <a:t>Assessment Administered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/>
          <p:nvPr/>
        </p:nvSpPr>
        <p:spPr>
          <a:xfrm>
            <a:off x="-821803" y="274638"/>
            <a:ext cx="10648709" cy="91766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60" y="1489153"/>
            <a:ext cx="9144000" cy="50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Outcomes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p32"/>
          <p:cNvGrpSpPr/>
          <p:nvPr/>
        </p:nvGrpSpPr>
        <p:grpSpPr>
          <a:xfrm>
            <a:off x="1833198" y="4785851"/>
            <a:ext cx="5730523" cy="959045"/>
            <a:chOff x="122423" y="2251646"/>
            <a:chExt cx="5385821" cy="1050230"/>
          </a:xfrm>
        </p:grpSpPr>
        <p:sp>
          <p:nvSpPr>
            <p:cNvPr id="213" name="Google Shape;213;p32"/>
            <p:cNvSpPr/>
            <p:nvPr/>
          </p:nvSpPr>
          <p:spPr>
            <a:xfrm>
              <a:off x="122423" y="2251646"/>
              <a:ext cx="5385821" cy="105023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2"/>
            <p:cNvSpPr txBox="1"/>
            <p:nvPr/>
          </p:nvSpPr>
          <p:spPr>
            <a:xfrm>
              <a:off x="171200" y="2345288"/>
              <a:ext cx="5288266" cy="931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</a:t>
              </a:r>
              <a:r>
                <a:rPr b="1"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results of your Diagnostic </a:t>
              </a: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decide </a:t>
              </a:r>
              <a:b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</a:t>
              </a:r>
              <a:r>
                <a:rPr b="1"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lessons you will get</a:t>
              </a: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</p:grpSp>
      <p:grpSp>
        <p:nvGrpSpPr>
          <p:cNvPr id="215" name="Google Shape;215;p32"/>
          <p:cNvGrpSpPr/>
          <p:nvPr/>
        </p:nvGrpSpPr>
        <p:grpSpPr>
          <a:xfrm>
            <a:off x="1130300" y="4779460"/>
            <a:ext cx="7226300" cy="1034551"/>
            <a:chOff x="-113925" y="2251219"/>
            <a:chExt cx="6791624" cy="1132915"/>
          </a:xfrm>
        </p:grpSpPr>
        <p:sp>
          <p:nvSpPr>
            <p:cNvPr id="216" name="Google Shape;216;p32"/>
            <p:cNvSpPr/>
            <p:nvPr/>
          </p:nvSpPr>
          <p:spPr>
            <a:xfrm>
              <a:off x="-113925" y="2251219"/>
              <a:ext cx="6791624" cy="113291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2"/>
            <p:cNvSpPr txBox="1"/>
            <p:nvPr/>
          </p:nvSpPr>
          <p:spPr>
            <a:xfrm>
              <a:off x="219977" y="2334332"/>
              <a:ext cx="6039252" cy="931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If you try your best on the Diagnostic, </a:t>
              </a:r>
              <a:b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lessons will </a:t>
              </a:r>
              <a:r>
                <a:rPr b="1"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match what you need to learn</a:t>
              </a: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</p:grpSp>
      <p:sp>
        <p:nvSpPr>
          <p:cNvPr id="218" name="Google Shape;218;p32"/>
          <p:cNvSpPr txBox="1"/>
          <p:nvPr/>
        </p:nvSpPr>
        <p:spPr>
          <a:xfrm>
            <a:off x="6877075" y="274650"/>
            <a:ext cx="33231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</a:rPr>
              <a:t>Student Outcomes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/>
          <p:nvPr/>
        </p:nvSpPr>
        <p:spPr>
          <a:xfrm>
            <a:off x="-821803" y="274638"/>
            <a:ext cx="10648709" cy="91766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3"/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Tailored Report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3">
            <a:alphaModFix/>
          </a:blip>
          <a:srcRect b="0" l="4369" r="3178" t="0"/>
          <a:stretch/>
        </p:blipFill>
        <p:spPr>
          <a:xfrm>
            <a:off x="1508166" y="2335965"/>
            <a:ext cx="6145251" cy="4153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33"/>
          <p:cNvGrpSpPr/>
          <p:nvPr/>
        </p:nvGrpSpPr>
        <p:grpSpPr>
          <a:xfrm>
            <a:off x="1248508" y="1597365"/>
            <a:ext cx="6585340" cy="1030003"/>
            <a:chOff x="79368" y="2251219"/>
            <a:chExt cx="6189219" cy="1127935"/>
          </a:xfrm>
        </p:grpSpPr>
        <p:sp>
          <p:nvSpPr>
            <p:cNvPr id="229" name="Google Shape;229;p33"/>
            <p:cNvSpPr/>
            <p:nvPr/>
          </p:nvSpPr>
          <p:spPr>
            <a:xfrm>
              <a:off x="79368" y="2251219"/>
              <a:ext cx="6189219" cy="112793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33"/>
            <p:cNvSpPr txBox="1"/>
            <p:nvPr/>
          </p:nvSpPr>
          <p:spPr>
            <a:xfrm>
              <a:off x="153014" y="2334332"/>
              <a:ext cx="6048609" cy="931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After the Diagnostic, </a:t>
              </a:r>
              <a:r>
                <a:rPr i="1"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i-Ready</a:t>
              </a: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creates a special report for you and your family.</a:t>
              </a:r>
              <a:endParaRPr/>
            </a:p>
          </p:txBody>
        </p:sp>
      </p:grpSp>
      <p:pic>
        <p:nvPicPr>
          <p:cNvPr id="231" name="Google Shape;2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3"/>
          <p:cNvSpPr txBox="1"/>
          <p:nvPr/>
        </p:nvSpPr>
        <p:spPr>
          <a:xfrm>
            <a:off x="6877075" y="274650"/>
            <a:ext cx="33231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</a:rPr>
              <a:t>Student Outcomes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/>
          <p:nvPr/>
        </p:nvSpPr>
        <p:spPr>
          <a:xfrm>
            <a:off x="-821803" y="274638"/>
            <a:ext cx="10648800" cy="91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4"/>
          <p:cNvSpPr/>
          <p:nvPr/>
        </p:nvSpPr>
        <p:spPr>
          <a:xfrm>
            <a:off x="205310" y="348747"/>
            <a:ext cx="8481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Utility 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4"/>
          <p:cNvSpPr/>
          <p:nvPr/>
        </p:nvSpPr>
        <p:spPr>
          <a:xfrm>
            <a:off x="946564" y="5588295"/>
            <a:ext cx="7112100" cy="1024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288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44738"/>
            <a:ext cx="7125951" cy="4091155"/>
          </a:xfrm>
          <a:prstGeom prst="rect">
            <a:avLst/>
          </a:prstGeom>
          <a:noFill/>
          <a:ln cap="flat" cmpd="sng" w="38100">
            <a:solidFill>
              <a:srgbClr val="92D05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43" name="Google Shape;243;p34"/>
          <p:cNvSpPr txBox="1"/>
          <p:nvPr/>
        </p:nvSpPr>
        <p:spPr>
          <a:xfrm>
            <a:off x="1368800" y="5725375"/>
            <a:ext cx="62676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example: Performance Levels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Theme">
  <a:themeElements>
    <a:clrScheme name="Custom 1">
      <a:dk1>
        <a:srgbClr val="000000"/>
      </a:dk1>
      <a:lt1>
        <a:srgbClr val="FFFFFF"/>
      </a:lt1>
      <a:dk2>
        <a:srgbClr val="404140"/>
      </a:dk2>
      <a:lt2>
        <a:srgbClr val="EEECE1"/>
      </a:lt2>
      <a:accent1>
        <a:srgbClr val="17BFC7"/>
      </a:accent1>
      <a:accent2>
        <a:srgbClr val="FF751A"/>
      </a:accent2>
      <a:accent3>
        <a:srgbClr val="82D12B"/>
      </a:accent3>
      <a:accent4>
        <a:srgbClr val="69338A"/>
      </a:accent4>
      <a:accent5>
        <a:srgbClr val="005CB9"/>
      </a:accent5>
      <a:accent6>
        <a:srgbClr val="008F88"/>
      </a:accent6>
      <a:hlink>
        <a:srgbClr val="005CB9"/>
      </a:hlink>
      <a:folHlink>
        <a:srgbClr val="6938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